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9" r:id="rId2"/>
    <p:sldId id="275" r:id="rId3"/>
    <p:sldId id="319" r:id="rId4"/>
    <p:sldId id="278" r:id="rId5"/>
    <p:sldId id="276" r:id="rId6"/>
    <p:sldId id="263" r:id="rId7"/>
    <p:sldId id="267" r:id="rId8"/>
    <p:sldId id="304" r:id="rId9"/>
    <p:sldId id="302" r:id="rId10"/>
    <p:sldId id="303" r:id="rId11"/>
    <p:sldId id="305" r:id="rId12"/>
    <p:sldId id="290" r:id="rId13"/>
    <p:sldId id="260" r:id="rId14"/>
    <p:sldId id="272" r:id="rId15"/>
    <p:sldId id="297" r:id="rId16"/>
    <p:sldId id="298" r:id="rId17"/>
    <p:sldId id="299" r:id="rId18"/>
    <p:sldId id="300" r:id="rId19"/>
    <p:sldId id="294" r:id="rId20"/>
    <p:sldId id="295" r:id="rId21"/>
    <p:sldId id="306" r:id="rId22"/>
    <p:sldId id="308" r:id="rId23"/>
    <p:sldId id="311" r:id="rId24"/>
    <p:sldId id="312" r:id="rId25"/>
    <p:sldId id="313" r:id="rId26"/>
    <p:sldId id="314" r:id="rId27"/>
    <p:sldId id="315" r:id="rId28"/>
    <p:sldId id="320" r:id="rId29"/>
    <p:sldId id="321" r:id="rId30"/>
    <p:sldId id="316" r:id="rId31"/>
    <p:sldId id="318" r:id="rId32"/>
    <p:sldId id="317" r:id="rId33"/>
    <p:sldId id="307" r:id="rId34"/>
    <p:sldId id="309" r:id="rId35"/>
    <p:sldId id="310" r:id="rId36"/>
    <p:sldId id="280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F6C"/>
    <a:srgbClr val="F7F7F7"/>
    <a:srgbClr val="74ADD1"/>
    <a:srgbClr val="313695"/>
    <a:srgbClr val="EAA65F"/>
    <a:srgbClr val="A50026"/>
    <a:srgbClr val="FFD8D9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80403" autoAdjust="0"/>
  </p:normalViewPr>
  <p:slideViewPr>
    <p:cSldViewPr snapToGrid="0" showGuides="1">
      <p:cViewPr varScale="1">
        <p:scale>
          <a:sx n="84" d="100"/>
          <a:sy n="84" d="100"/>
        </p:scale>
        <p:origin x="20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C46E8-F8A6-4128-9D74-9B079F23FB08}" type="datetimeFigureOut">
              <a:rPr lang="ko-KR" altLang="en-US" smtClean="0"/>
              <a:t>2022. 2. 13.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2A11-26E6-44E5-B1F8-E6E0A6630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0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97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1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7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63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5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5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02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3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9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7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3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98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1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8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7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5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0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3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2A11-26E6-44E5-B1F8-E6E0A6630F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3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www.figma.com/file/Ni2FCfraUktpwEoD9S9iWZ/Team-X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Europe-Travel-XML/Main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19" y="1206693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193071" y="5049054"/>
            <a:ext cx="38058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150" dirty="0">
                <a:solidFill>
                  <a:schemeClr val="bg1"/>
                </a:solidFill>
              </a:rPr>
              <a:t>7</a:t>
            </a:r>
            <a:r>
              <a:rPr lang="ko-KR" altLang="en-US" sz="3200" b="1" spc="-150" dirty="0">
                <a:solidFill>
                  <a:schemeClr val="bg1"/>
                </a:solidFill>
              </a:rPr>
              <a:t>조 유럽 추천 여행지</a:t>
            </a:r>
            <a:endParaRPr lang="en-US" altLang="ko-KR" sz="3200" b="1" spc="-150" dirty="0">
              <a:solidFill>
                <a:schemeClr val="bg1"/>
              </a:solidFill>
            </a:endParaRPr>
          </a:p>
          <a:p>
            <a:pPr algn="ctr"/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D316A896-3E11-415D-85A2-371F7DBC7088}"/>
              </a:ext>
            </a:extLst>
          </p:cNvPr>
          <p:cNvSpPr txBox="1"/>
          <p:nvPr/>
        </p:nvSpPr>
        <p:spPr>
          <a:xfrm>
            <a:off x="3778698" y="5735486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-150" dirty="0">
                <a:solidFill>
                  <a:schemeClr val="bg1"/>
                </a:solidFill>
              </a:rPr>
              <a:t>컴퓨터공학전공 </a:t>
            </a:r>
            <a:r>
              <a:rPr kumimoji="1" lang="ko-KR" altLang="en-US" sz="2000" b="1" spc="-150" dirty="0" err="1">
                <a:solidFill>
                  <a:schemeClr val="bg1"/>
                </a:solidFill>
              </a:rPr>
              <a:t>송희재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(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조장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), 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이정범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(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조원</a:t>
            </a:r>
            <a:r>
              <a:rPr kumimoji="1" lang="en-US" altLang="ko-KR" sz="2000" b="1" spc="-15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9" name="그림 18" descr="옅은이(가) 표시된 사진&#10;&#10;자동 생성된 설명">
            <a:extLst>
              <a:ext uri="{FF2B5EF4-FFF2-40B4-BE49-F238E27FC236}">
                <a16:creationId xmlns:a16="http://schemas.microsoft.com/office/drawing/2014/main" id="{56C831DC-A650-42B0-9C64-554BF5A58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06" y="1480281"/>
            <a:ext cx="2540579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8">
        <p159:morph option="byObject"/>
      </p:transition>
    </mc:Choice>
    <mc:Fallback xmlns="">
      <p:transition spd="slow" advTm="143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994262" y="170892"/>
            <a:ext cx="2653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 dirty="0">
                <a:solidFill>
                  <a:schemeClr val="bg1"/>
                </a:solidFill>
              </a:rPr>
              <a:t>스토리보드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43298" y="2134574"/>
            <a:ext cx="560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>
                <a:solidFill>
                  <a:schemeClr val="bg1"/>
                </a:solidFill>
              </a:rPr>
              <a:t>XML 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데이터의 트리구조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387098" y="4368461"/>
            <a:ext cx="9261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pc="300" dirty="0">
                <a:solidFill>
                  <a:schemeClr val="bg1"/>
                </a:solidFill>
              </a:rPr>
              <a:t>웹 브라우저에서 표현하고자 하는 양식</a:t>
            </a:r>
            <a:endParaRPr kumimoji="1" lang="ja-JP" altLang="en-US" sz="3000" b="1" spc="3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DC9960-6E4F-4F16-BF5B-0B44A55AD70F}"/>
              </a:ext>
            </a:extLst>
          </p:cNvPr>
          <p:cNvGrpSpPr/>
          <p:nvPr/>
        </p:nvGrpSpPr>
        <p:grpSpPr>
          <a:xfrm>
            <a:off x="572692" y="1887512"/>
            <a:ext cx="737369" cy="723931"/>
            <a:chOff x="572692" y="1183566"/>
            <a:chExt cx="737369" cy="723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18356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4-1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161117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E55B6-1885-4FA6-86F8-A501A07513F3}"/>
              </a:ext>
            </a:extLst>
          </p:cNvPr>
          <p:cNvGrpSpPr/>
          <p:nvPr/>
        </p:nvGrpSpPr>
        <p:grpSpPr>
          <a:xfrm>
            <a:off x="551650" y="4051210"/>
            <a:ext cx="737369" cy="748832"/>
            <a:chOff x="566164" y="2216157"/>
            <a:chExt cx="737369" cy="748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DB5A7E-51DA-45F0-A929-5431E5D5A880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4-2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0" name="正方形/長方形 1">
              <a:extLst>
                <a:ext uri="{FF2B5EF4-FFF2-40B4-BE49-F238E27FC236}">
                  <a16:creationId xmlns:a16="http://schemas.microsoft.com/office/drawing/2014/main" id="{9D4C5111-349B-4C66-9360-465CACA0780D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71C8D516-B102-42E2-9C16-E0E170426D08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9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3">
        <p159:morph option="byObject"/>
      </p:transition>
    </mc:Choice>
    <mc:Fallback xmlns="">
      <p:transition spd="slow" advTm="42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2436068" y="2935236"/>
            <a:ext cx="73198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</a:rPr>
              <a:t>#XML </a:t>
            </a:r>
            <a:r>
              <a:rPr lang="ko-KR" altLang="en-US" sz="5000" dirty="0">
                <a:solidFill>
                  <a:schemeClr val="bg1"/>
                </a:solidFill>
              </a:rPr>
              <a:t>데이터의 트리구조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F44C81D-F7D0-49C9-A537-A9DF7B547BEF}"/>
              </a:ext>
            </a:extLst>
          </p:cNvPr>
          <p:cNvSpPr/>
          <p:nvPr/>
        </p:nvSpPr>
        <p:spPr>
          <a:xfrm>
            <a:off x="2436043" y="2847631"/>
            <a:ext cx="731988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BE3763FB-4392-4CE6-A32A-5CD50572D3FE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0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63F55EA0-7B75-4BED-8B9B-B4F25A01F5A2}"/>
              </a:ext>
            </a:extLst>
          </p:cNvPr>
          <p:cNvSpPr txBox="1"/>
          <p:nvPr/>
        </p:nvSpPr>
        <p:spPr>
          <a:xfrm>
            <a:off x="3043384" y="185376"/>
            <a:ext cx="6101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트리구조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テキスト ボックス 4">
            <a:extLst>
              <a:ext uri="{FF2B5EF4-FFF2-40B4-BE49-F238E27FC236}">
                <a16:creationId xmlns:a16="http://schemas.microsoft.com/office/drawing/2014/main" id="{6ADA8124-6D1B-4522-A92D-81A6243FCA5D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0745A0-EE36-465B-9F7A-553BCC5CFEA8}"/>
              </a:ext>
            </a:extLst>
          </p:cNvPr>
          <p:cNvSpPr/>
          <p:nvPr/>
        </p:nvSpPr>
        <p:spPr>
          <a:xfrm>
            <a:off x="7515225" y="1441013"/>
            <a:ext cx="895350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web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BBAD0-7CB1-4008-9CE7-B297AB8412B3}"/>
              </a:ext>
            </a:extLst>
          </p:cNvPr>
          <p:cNvSpPr/>
          <p:nvPr/>
        </p:nvSpPr>
        <p:spPr>
          <a:xfrm>
            <a:off x="3400424" y="2155389"/>
            <a:ext cx="1000125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Europe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DF4B2A-8BC9-4A63-93E6-A558F625650D}"/>
              </a:ext>
            </a:extLst>
          </p:cNvPr>
          <p:cNvSpPr/>
          <p:nvPr/>
        </p:nvSpPr>
        <p:spPr>
          <a:xfrm>
            <a:off x="1655182" y="30697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 select = ＂</a:t>
            </a:r>
            <a:r>
              <a:rPr kumimoji="1" lang="ko-KR" altLang="en-US" sz="1200" dirty="0"/>
              <a:t>건물</a:t>
            </a:r>
            <a:r>
              <a:rPr kumimoji="1" lang="en-US" altLang="ko-KR" sz="1200" dirty="0"/>
              <a:t>＂</a:t>
            </a:r>
            <a:endParaRPr kumimoji="1" lang="ko-KR" altLang="en-US" sz="12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44AD5FE-6B4F-484F-BCE2-7F5B42A7D86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822546" y="1991848"/>
            <a:ext cx="473638" cy="16822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22EAE91-AE4C-4342-BFA3-44928C47DA89}"/>
              </a:ext>
            </a:extLst>
          </p:cNvPr>
          <p:cNvCxnSpPr>
            <a:stCxn id="4" idx="1"/>
            <a:endCxn id="7" idx="0"/>
          </p:cNvCxnSpPr>
          <p:nvPr/>
        </p:nvCxnSpPr>
        <p:spPr>
          <a:xfrm rot="10800000" flipV="1">
            <a:off x="3900487" y="1661393"/>
            <a:ext cx="3614738" cy="493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37957F-01E6-47CD-B7FC-DFCD4669DD95}"/>
              </a:ext>
            </a:extLst>
          </p:cNvPr>
          <p:cNvSpPr/>
          <p:nvPr/>
        </p:nvSpPr>
        <p:spPr>
          <a:xfrm>
            <a:off x="622001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7B849-C674-427B-BBAF-94DEFB17540F}"/>
              </a:ext>
            </a:extLst>
          </p:cNvPr>
          <p:cNvSpPr/>
          <p:nvPr/>
        </p:nvSpPr>
        <p:spPr>
          <a:xfrm>
            <a:off x="1426725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city</a:t>
            </a:r>
            <a:endParaRPr kumimoji="1"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DCDA82-F483-4717-ACD1-6B4CD026CA29}"/>
              </a:ext>
            </a:extLst>
          </p:cNvPr>
          <p:cNvSpPr/>
          <p:nvPr/>
        </p:nvSpPr>
        <p:spPr>
          <a:xfrm>
            <a:off x="2311179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year</a:t>
            </a:r>
            <a:endParaRPr kumimoji="1"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67C6D8-C63B-4055-94E5-2E8ABFAD8D8A}"/>
              </a:ext>
            </a:extLst>
          </p:cNvPr>
          <p:cNvSpPr/>
          <p:nvPr/>
        </p:nvSpPr>
        <p:spPr>
          <a:xfrm>
            <a:off x="3171967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builder</a:t>
            </a:r>
            <a:endParaRPr kumimoji="1"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133528-E0ED-4D1C-B70F-3CECE4A3BCEF}"/>
              </a:ext>
            </a:extLst>
          </p:cNvPr>
          <p:cNvSpPr/>
          <p:nvPr/>
        </p:nvSpPr>
        <p:spPr>
          <a:xfrm>
            <a:off x="1845818" y="5520138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picture2</a:t>
            </a:r>
            <a:endParaRPr kumimoji="1"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DB47F7-816B-4D7A-A841-CCC38FA447B0}"/>
              </a:ext>
            </a:extLst>
          </p:cNvPr>
          <p:cNvSpPr/>
          <p:nvPr/>
        </p:nvSpPr>
        <p:spPr>
          <a:xfrm>
            <a:off x="943395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picture1</a:t>
            </a:r>
            <a:endParaRPr kumimoji="1"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BC7F05-BF25-4A0A-9FBD-44106BBA6FD9}"/>
              </a:ext>
            </a:extLst>
          </p:cNvPr>
          <p:cNvSpPr/>
          <p:nvPr/>
        </p:nvSpPr>
        <p:spPr>
          <a:xfrm>
            <a:off x="2748242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story</a:t>
            </a:r>
            <a:endParaRPr kumimoji="1" lang="ko-KR" altLang="en-US" sz="1200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903EC-622E-4882-AEC8-1BCEE7139340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rot="5400000">
            <a:off x="1080251" y="3373696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EC84250-9E4D-461A-B5F6-78F9DC2DC6D6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5400000">
            <a:off x="1482613" y="3776058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8D0844A-9469-46E0-814B-F2E4A9F88150}"/>
              </a:ext>
            </a:extLst>
          </p:cNvPr>
          <p:cNvCxnSpPr>
            <a:stCxn id="8" idx="2"/>
            <a:endCxn id="20" idx="0"/>
          </p:cNvCxnSpPr>
          <p:nvPr/>
        </p:nvCxnSpPr>
        <p:spPr>
          <a:xfrm rot="5400000">
            <a:off x="760559" y="4065948"/>
            <a:ext cx="2013080" cy="902287"/>
          </a:xfrm>
          <a:prstGeom prst="bentConnector3">
            <a:avLst>
              <a:gd name="adj1" fmla="val 248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DBF9084-7A00-4179-A346-51E96066A176}"/>
              </a:ext>
            </a:extLst>
          </p:cNvPr>
          <p:cNvCxnSpPr>
            <a:stCxn id="8" idx="2"/>
            <a:endCxn id="18" idx="0"/>
          </p:cNvCxnSpPr>
          <p:nvPr/>
        </p:nvCxnSpPr>
        <p:spPr>
          <a:xfrm rot="16200000" flipH="1">
            <a:off x="1213517" y="4515276"/>
            <a:ext cx="2009587" cy="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01F63BB-CA45-41F2-AFDC-DCC14F1E128C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1924840" y="3803953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6FAFA78-FEB3-4EE3-97A1-1183F5C63921}"/>
              </a:ext>
            </a:extLst>
          </p:cNvPr>
          <p:cNvCxnSpPr>
            <a:stCxn id="8" idx="2"/>
            <a:endCxn id="17" idx="0"/>
          </p:cNvCxnSpPr>
          <p:nvPr/>
        </p:nvCxnSpPr>
        <p:spPr>
          <a:xfrm rot="16200000" flipH="1">
            <a:off x="2355234" y="3373559"/>
            <a:ext cx="1001137" cy="127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63197AC-0B1D-47B5-9B20-10872F6A1BD5}"/>
              </a:ext>
            </a:extLst>
          </p:cNvPr>
          <p:cNvCxnSpPr>
            <a:stCxn id="8" idx="2"/>
            <a:endCxn id="23" idx="0"/>
          </p:cNvCxnSpPr>
          <p:nvPr/>
        </p:nvCxnSpPr>
        <p:spPr>
          <a:xfrm rot="16200000" flipH="1">
            <a:off x="1662982" y="4065811"/>
            <a:ext cx="2013080" cy="902560"/>
          </a:xfrm>
          <a:prstGeom prst="bentConnector3">
            <a:avLst>
              <a:gd name="adj1" fmla="val 24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1DE5AC-F9AE-4113-B15A-B6408F513DC7}"/>
              </a:ext>
            </a:extLst>
          </p:cNvPr>
          <p:cNvSpPr/>
          <p:nvPr/>
        </p:nvSpPr>
        <p:spPr>
          <a:xfrm>
            <a:off x="5169332" y="30697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 select = ＂</a:t>
            </a:r>
            <a:r>
              <a:rPr kumimoji="1" lang="ko-KR" altLang="en-US" sz="1200" dirty="0"/>
              <a:t>자연</a:t>
            </a:r>
            <a:r>
              <a:rPr kumimoji="1" lang="en-US" altLang="ko-KR" sz="1200" dirty="0"/>
              <a:t>＂</a:t>
            </a:r>
            <a:endParaRPr kumimoji="1" lang="ko-KR" altLang="en-US" sz="1200" dirty="0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F142570-00E6-401A-AC89-6F70E0445143}"/>
              </a:ext>
            </a:extLst>
          </p:cNvPr>
          <p:cNvCxnSpPr>
            <a:cxnSpLocks/>
            <a:stCxn id="7" idx="2"/>
            <a:endCxn id="69" idx="0"/>
          </p:cNvCxnSpPr>
          <p:nvPr/>
        </p:nvCxnSpPr>
        <p:spPr>
          <a:xfrm rot="16200000" flipH="1">
            <a:off x="4579620" y="1917017"/>
            <a:ext cx="473638" cy="18319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FFB998-0D3B-42D6-A5F2-037291C2FC36}"/>
              </a:ext>
            </a:extLst>
          </p:cNvPr>
          <p:cNvSpPr/>
          <p:nvPr/>
        </p:nvSpPr>
        <p:spPr>
          <a:xfrm>
            <a:off x="4136151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FF1660-3217-4B1C-8951-40CEB8B9A38C}"/>
              </a:ext>
            </a:extLst>
          </p:cNvPr>
          <p:cNvSpPr/>
          <p:nvPr/>
        </p:nvSpPr>
        <p:spPr>
          <a:xfrm>
            <a:off x="4940875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city</a:t>
            </a:r>
            <a:endParaRPr kumimoji="1" lang="ko-KR" altLang="en-US" sz="12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D01DD50-DC33-41AA-8F6B-7FBDA9C8F661}"/>
              </a:ext>
            </a:extLst>
          </p:cNvPr>
          <p:cNvSpPr/>
          <p:nvPr/>
        </p:nvSpPr>
        <p:spPr>
          <a:xfrm>
            <a:off x="5825329" y="4511688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place</a:t>
            </a:r>
            <a:endParaRPr kumimoji="1"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12D3C87-8990-4C9A-A846-CEE768E19788}"/>
              </a:ext>
            </a:extLst>
          </p:cNvPr>
          <p:cNvSpPr/>
          <p:nvPr/>
        </p:nvSpPr>
        <p:spPr>
          <a:xfrm>
            <a:off x="5359968" y="5520138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picture2</a:t>
            </a:r>
            <a:endParaRPr kumimoji="1"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E1323A6-1F92-4636-8A97-D6F7C7785B13}"/>
              </a:ext>
            </a:extLst>
          </p:cNvPr>
          <p:cNvSpPr/>
          <p:nvPr/>
        </p:nvSpPr>
        <p:spPr>
          <a:xfrm>
            <a:off x="4457545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picture1</a:t>
            </a:r>
            <a:endParaRPr kumimoji="1"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7102E9B-C38F-40D3-A67F-634E9660EB77}"/>
              </a:ext>
            </a:extLst>
          </p:cNvPr>
          <p:cNvSpPr/>
          <p:nvPr/>
        </p:nvSpPr>
        <p:spPr>
          <a:xfrm>
            <a:off x="6262392" y="5523631"/>
            <a:ext cx="74511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story</a:t>
            </a:r>
            <a:endParaRPr kumimoji="1" lang="ko-KR" altLang="en-US" sz="1200" dirty="0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897BA9B-1EED-473B-8AFD-858CAF6C632F}"/>
              </a:ext>
            </a:extLst>
          </p:cNvPr>
          <p:cNvCxnSpPr>
            <a:stCxn id="69" idx="2"/>
            <a:endCxn id="71" idx="0"/>
          </p:cNvCxnSpPr>
          <p:nvPr/>
        </p:nvCxnSpPr>
        <p:spPr>
          <a:xfrm rot="5400000">
            <a:off x="4594401" y="3373696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4B05CDBD-297F-424F-AA3E-65F08B16F0FE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 rot="5400000">
            <a:off x="4996763" y="3776058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DCE3649-C888-442F-829A-AEBF7ECF887D}"/>
              </a:ext>
            </a:extLst>
          </p:cNvPr>
          <p:cNvCxnSpPr>
            <a:stCxn id="69" idx="2"/>
            <a:endCxn id="76" idx="0"/>
          </p:cNvCxnSpPr>
          <p:nvPr/>
        </p:nvCxnSpPr>
        <p:spPr>
          <a:xfrm rot="5400000">
            <a:off x="4274709" y="4065948"/>
            <a:ext cx="2013080" cy="902287"/>
          </a:xfrm>
          <a:prstGeom prst="bentConnector3">
            <a:avLst>
              <a:gd name="adj1" fmla="val 248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4931C40-2094-40D4-B4E8-CC3509D4F383}"/>
              </a:ext>
            </a:extLst>
          </p:cNvPr>
          <p:cNvCxnSpPr>
            <a:stCxn id="69" idx="2"/>
            <a:endCxn id="75" idx="0"/>
          </p:cNvCxnSpPr>
          <p:nvPr/>
        </p:nvCxnSpPr>
        <p:spPr>
          <a:xfrm rot="16200000" flipH="1">
            <a:off x="4727667" y="4515276"/>
            <a:ext cx="2009587" cy="1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9B0912F-51C1-4A9C-BD9B-B069273AF76E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 rot="16200000" flipH="1">
            <a:off x="5438990" y="3803953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BC9156CF-3410-4D48-8223-DD72EA0BA65F}"/>
              </a:ext>
            </a:extLst>
          </p:cNvPr>
          <p:cNvCxnSpPr>
            <a:stCxn id="69" idx="2"/>
            <a:endCxn id="77" idx="0"/>
          </p:cNvCxnSpPr>
          <p:nvPr/>
        </p:nvCxnSpPr>
        <p:spPr>
          <a:xfrm rot="16200000" flipH="1">
            <a:off x="5177132" y="4065811"/>
            <a:ext cx="2013080" cy="902560"/>
          </a:xfrm>
          <a:prstGeom prst="bentConnector3">
            <a:avLst>
              <a:gd name="adj1" fmla="val 24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211A2FD-9040-4F1E-8A0E-0A1444FC3F82}"/>
              </a:ext>
            </a:extLst>
          </p:cNvPr>
          <p:cNvSpPr/>
          <p:nvPr/>
        </p:nvSpPr>
        <p:spPr>
          <a:xfrm>
            <a:off x="9749925" y="3438107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review</a:t>
            </a:r>
            <a:endParaRPr kumimoji="1"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207C44-A38B-4D85-B05E-4D38BA84727E}"/>
              </a:ext>
            </a:extLst>
          </p:cNvPr>
          <p:cNvSpPr/>
          <p:nvPr/>
        </p:nvSpPr>
        <p:spPr>
          <a:xfrm>
            <a:off x="8716744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id</a:t>
            </a:r>
            <a:endParaRPr kumimoji="1" lang="ko-KR" altLang="en-US" sz="12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0C5B9AD-BC49-4C91-A53E-3D4CBCC6AB51}"/>
              </a:ext>
            </a:extLst>
          </p:cNvPr>
          <p:cNvSpPr/>
          <p:nvPr/>
        </p:nvSpPr>
        <p:spPr>
          <a:xfrm>
            <a:off x="9521468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name</a:t>
            </a:r>
            <a:endParaRPr kumimoji="1" lang="ko-KR" altLang="en-US" sz="1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553DA48-F737-45B4-88FC-49A06E2EE1C8}"/>
              </a:ext>
            </a:extLst>
          </p:cNvPr>
          <p:cNvSpPr/>
          <p:nvPr/>
        </p:nvSpPr>
        <p:spPr>
          <a:xfrm>
            <a:off x="10405922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text</a:t>
            </a:r>
            <a:endParaRPr kumimoji="1" lang="ko-KR" altLang="en-US" sz="1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29A0C5A-6506-445D-90C6-63D0E51C4440}"/>
              </a:ext>
            </a:extLst>
          </p:cNvPr>
          <p:cNvSpPr/>
          <p:nvPr/>
        </p:nvSpPr>
        <p:spPr>
          <a:xfrm>
            <a:off x="11266710" y="4880006"/>
            <a:ext cx="642789" cy="353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travel</a:t>
            </a:r>
            <a:endParaRPr kumimoji="1" lang="ko-KR" altLang="en-US" sz="1200" dirty="0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5C454338-730A-479F-A776-06014F1C1DFE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 rot="5400000">
            <a:off x="9174994" y="3742014"/>
            <a:ext cx="1001137" cy="1274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42A67DB-F531-4BD8-926B-A0503A60C126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 rot="5400000">
            <a:off x="9577356" y="4144376"/>
            <a:ext cx="1001137" cy="4701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F229557E-1E43-4BF5-A5A4-EC331C282F55}"/>
              </a:ext>
            </a:extLst>
          </p:cNvPr>
          <p:cNvCxnSpPr>
            <a:stCxn id="102" idx="2"/>
            <a:endCxn id="105" idx="0"/>
          </p:cNvCxnSpPr>
          <p:nvPr/>
        </p:nvCxnSpPr>
        <p:spPr>
          <a:xfrm rot="16200000" flipH="1">
            <a:off x="10019583" y="4172271"/>
            <a:ext cx="1001137" cy="41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6C0AA3CA-DDBB-42AF-A692-70B5DF6E00F9}"/>
              </a:ext>
            </a:extLst>
          </p:cNvPr>
          <p:cNvCxnSpPr>
            <a:stCxn id="102" idx="2"/>
            <a:endCxn id="106" idx="0"/>
          </p:cNvCxnSpPr>
          <p:nvPr/>
        </p:nvCxnSpPr>
        <p:spPr>
          <a:xfrm rot="16200000" flipH="1">
            <a:off x="10449977" y="3741877"/>
            <a:ext cx="1001137" cy="127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id="{E49CABD7-A376-4584-B2DA-74C3B2A34E41}"/>
              </a:ext>
            </a:extLst>
          </p:cNvPr>
          <p:cNvSpPr/>
          <p:nvPr/>
        </p:nvSpPr>
        <p:spPr>
          <a:xfrm>
            <a:off x="473273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D73E0EE-8CC4-4B43-B929-B0783A92D8A2}"/>
              </a:ext>
            </a:extLst>
          </p:cNvPr>
          <p:cNvSpPr/>
          <p:nvPr/>
        </p:nvSpPr>
        <p:spPr>
          <a:xfrm>
            <a:off x="6812253" y="2636568"/>
            <a:ext cx="1405943" cy="866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0" dirty="0">
                <a:solidFill>
                  <a:srgbClr val="F86F6C"/>
                </a:solidFill>
              </a:rPr>
              <a:t>…</a:t>
            </a:r>
            <a:endParaRPr kumimoji="1" lang="ko-KR" altLang="en-US" sz="5000" dirty="0">
              <a:solidFill>
                <a:srgbClr val="F86F6C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F24E2AD-F351-4313-BFD0-01D290062CC5}"/>
              </a:ext>
            </a:extLst>
          </p:cNvPr>
          <p:cNvSpPr/>
          <p:nvPr/>
        </p:nvSpPr>
        <p:spPr>
          <a:xfrm>
            <a:off x="10913841" y="3069789"/>
            <a:ext cx="1110231" cy="866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0" dirty="0">
                <a:solidFill>
                  <a:srgbClr val="F86F6C"/>
                </a:solidFill>
              </a:rPr>
              <a:t>…</a:t>
            </a:r>
            <a:endParaRPr kumimoji="1" lang="ko-KR" altLang="en-US" sz="5000" dirty="0">
              <a:solidFill>
                <a:srgbClr val="F86F6C"/>
              </a:solidFill>
            </a:endParaRPr>
          </a:p>
        </p:txBody>
      </p:sp>
      <p:sp>
        <p:nvSpPr>
          <p:cNvPr id="120" name="순서도: 연결자 119">
            <a:extLst>
              <a:ext uri="{FF2B5EF4-FFF2-40B4-BE49-F238E27FC236}">
                <a16:creationId xmlns:a16="http://schemas.microsoft.com/office/drawing/2014/main" id="{5B14E358-70F3-4A0D-BC8E-5DEE8A62993B}"/>
              </a:ext>
            </a:extLst>
          </p:cNvPr>
          <p:cNvSpPr/>
          <p:nvPr/>
        </p:nvSpPr>
        <p:spPr>
          <a:xfrm>
            <a:off x="1311530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A7E37577-C277-49E1-A4C6-5DFEF8D0FC6F}"/>
              </a:ext>
            </a:extLst>
          </p:cNvPr>
          <p:cNvSpPr/>
          <p:nvPr/>
        </p:nvSpPr>
        <p:spPr>
          <a:xfrm>
            <a:off x="2240763" y="4384774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순서도: 연결자 121">
            <a:extLst>
              <a:ext uri="{FF2B5EF4-FFF2-40B4-BE49-F238E27FC236}">
                <a16:creationId xmlns:a16="http://schemas.microsoft.com/office/drawing/2014/main" id="{717E5CF6-88DF-4BD9-80C4-DC400E7BE4B4}"/>
              </a:ext>
            </a:extLst>
          </p:cNvPr>
          <p:cNvSpPr/>
          <p:nvPr/>
        </p:nvSpPr>
        <p:spPr>
          <a:xfrm>
            <a:off x="3117797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순서도: 연결자 122">
            <a:extLst>
              <a:ext uri="{FF2B5EF4-FFF2-40B4-BE49-F238E27FC236}">
                <a16:creationId xmlns:a16="http://schemas.microsoft.com/office/drawing/2014/main" id="{EF183C9F-C79E-4E4C-BF0F-12CE9CCC061C}"/>
              </a:ext>
            </a:extLst>
          </p:cNvPr>
          <p:cNvSpPr/>
          <p:nvPr/>
        </p:nvSpPr>
        <p:spPr>
          <a:xfrm>
            <a:off x="839596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35887963-E4A5-4FDC-B688-30F4918109AE}"/>
              </a:ext>
            </a:extLst>
          </p:cNvPr>
          <p:cNvSpPr/>
          <p:nvPr/>
        </p:nvSpPr>
        <p:spPr>
          <a:xfrm>
            <a:off x="1715798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6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35183054-F35D-4ACD-8410-939CAF312B88}"/>
              </a:ext>
            </a:extLst>
          </p:cNvPr>
          <p:cNvSpPr/>
          <p:nvPr/>
        </p:nvSpPr>
        <p:spPr>
          <a:xfrm>
            <a:off x="2651551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7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6877BCC2-7DCE-4C1B-8FCD-0C8E88A5355C}"/>
              </a:ext>
            </a:extLst>
          </p:cNvPr>
          <p:cNvSpPr/>
          <p:nvPr/>
        </p:nvSpPr>
        <p:spPr>
          <a:xfrm>
            <a:off x="4364745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순서도: 연결자 130">
            <a:extLst>
              <a:ext uri="{FF2B5EF4-FFF2-40B4-BE49-F238E27FC236}">
                <a16:creationId xmlns:a16="http://schemas.microsoft.com/office/drawing/2014/main" id="{4AA2DC0B-5E28-48D2-A697-86858E46C766}"/>
              </a:ext>
            </a:extLst>
          </p:cNvPr>
          <p:cNvSpPr/>
          <p:nvPr/>
        </p:nvSpPr>
        <p:spPr>
          <a:xfrm>
            <a:off x="5249097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5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2" name="순서도: 연결자 131">
            <a:extLst>
              <a:ext uri="{FF2B5EF4-FFF2-40B4-BE49-F238E27FC236}">
                <a16:creationId xmlns:a16="http://schemas.microsoft.com/office/drawing/2014/main" id="{3302A230-8D2E-4EF1-B23F-6CDE7415CC6E}"/>
              </a:ext>
            </a:extLst>
          </p:cNvPr>
          <p:cNvSpPr/>
          <p:nvPr/>
        </p:nvSpPr>
        <p:spPr>
          <a:xfrm>
            <a:off x="6164090" y="5389333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6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순서도: 연결자 132">
            <a:extLst>
              <a:ext uri="{FF2B5EF4-FFF2-40B4-BE49-F238E27FC236}">
                <a16:creationId xmlns:a16="http://schemas.microsoft.com/office/drawing/2014/main" id="{F64E5CEB-EB16-489C-927B-8CF9139A7D74}"/>
              </a:ext>
            </a:extLst>
          </p:cNvPr>
          <p:cNvSpPr/>
          <p:nvPr/>
        </p:nvSpPr>
        <p:spPr>
          <a:xfrm>
            <a:off x="4021829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4" name="순서도: 연결자 133">
            <a:extLst>
              <a:ext uri="{FF2B5EF4-FFF2-40B4-BE49-F238E27FC236}">
                <a16:creationId xmlns:a16="http://schemas.microsoft.com/office/drawing/2014/main" id="{AF032543-0190-40C2-9CA2-E81D3DAF0B53}"/>
              </a:ext>
            </a:extLst>
          </p:cNvPr>
          <p:cNvSpPr/>
          <p:nvPr/>
        </p:nvSpPr>
        <p:spPr>
          <a:xfrm>
            <a:off x="4852113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순서도: 연결자 134">
            <a:extLst>
              <a:ext uri="{FF2B5EF4-FFF2-40B4-BE49-F238E27FC236}">
                <a16:creationId xmlns:a16="http://schemas.microsoft.com/office/drawing/2014/main" id="{D4953F90-FE49-43C2-907B-9912E700BC35}"/>
              </a:ext>
            </a:extLst>
          </p:cNvPr>
          <p:cNvSpPr/>
          <p:nvPr/>
        </p:nvSpPr>
        <p:spPr>
          <a:xfrm>
            <a:off x="5741387" y="4365338"/>
            <a:ext cx="259499" cy="2616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6BA7E1D-1354-4E49-9F0C-3010BDFF2946}"/>
              </a:ext>
            </a:extLst>
          </p:cNvPr>
          <p:cNvSpPr/>
          <p:nvPr/>
        </p:nvSpPr>
        <p:spPr>
          <a:xfrm>
            <a:off x="9749925" y="2155389"/>
            <a:ext cx="1126119" cy="440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r>
              <a:rPr kumimoji="1" lang="en-US" altLang="ko-KR" dirty="0"/>
              <a:t>eview</a:t>
            </a:r>
            <a:r>
              <a:rPr lang="en-US" altLang="ko-KR" dirty="0"/>
              <a:t>s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CA2E9B-3487-E64B-B4E1-293E9F858386}"/>
              </a:ext>
            </a:extLst>
          </p:cNvPr>
          <p:cNvCxnSpPr>
            <a:cxnSpLocks/>
            <a:stCxn id="64" idx="2"/>
            <a:endCxn id="102" idx="0"/>
          </p:cNvCxnSpPr>
          <p:nvPr/>
        </p:nvCxnSpPr>
        <p:spPr>
          <a:xfrm>
            <a:off x="10312985" y="2596151"/>
            <a:ext cx="0" cy="84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27">
            <a:extLst>
              <a:ext uri="{FF2B5EF4-FFF2-40B4-BE49-F238E27FC236}">
                <a16:creationId xmlns:a16="http://schemas.microsoft.com/office/drawing/2014/main" id="{DD760C02-671E-BB41-A96D-087A31189CD8}"/>
              </a:ext>
            </a:extLst>
          </p:cNvPr>
          <p:cNvCxnSpPr>
            <a:cxnSpLocks/>
            <a:stCxn id="4" idx="3"/>
            <a:endCxn id="64" idx="0"/>
          </p:cNvCxnSpPr>
          <p:nvPr/>
        </p:nvCxnSpPr>
        <p:spPr>
          <a:xfrm>
            <a:off x="8410575" y="1661394"/>
            <a:ext cx="1902410" cy="493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6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660866" y="2921168"/>
            <a:ext cx="10870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5000" dirty="0">
                <a:solidFill>
                  <a:schemeClr val="accent4">
                    <a:lumMod val="50000"/>
                  </a:schemeClr>
                </a:solidFill>
              </a:rPr>
              <a:t>웹 브라우저에 표현하고자 하는 양식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F44C81D-F7D0-49C9-A537-A9DF7B547BEF}"/>
              </a:ext>
            </a:extLst>
          </p:cNvPr>
          <p:cNvSpPr/>
          <p:nvPr/>
        </p:nvSpPr>
        <p:spPr>
          <a:xfrm>
            <a:off x="578069" y="2833563"/>
            <a:ext cx="10953065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EE541-37E5-45E5-8296-19DE18811AB9}"/>
              </a:ext>
            </a:extLst>
          </p:cNvPr>
          <p:cNvSpPr txBox="1"/>
          <p:nvPr/>
        </p:nvSpPr>
        <p:spPr>
          <a:xfrm>
            <a:off x="660866" y="4403834"/>
            <a:ext cx="7652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</a:rPr>
              <a:t>Tip! : 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</a:rPr>
              <a:t>프로토 타입을 실행해보고 싶으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시다고요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b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Figma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주소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https://www.figma.com/file/Ni2FCfraUktpwEoD9S9iWZ/Team-Xml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en-US" dirty="0"/>
              <a:t>와이어 프레임 작업은 </a:t>
            </a:r>
            <a:r>
              <a:rPr kumimoji="0" lang="en-US" altLang="ko-KR" dirty="0"/>
              <a:t>Figma</a:t>
            </a:r>
            <a:r>
              <a:rPr kumimoji="0" lang="ko-KR" altLang="en-US" dirty="0"/>
              <a:t>에서 진행하였으며 </a:t>
            </a:r>
            <a:r>
              <a:rPr kumimoji="0" lang="en-US" altLang="ko-KR" dirty="0"/>
              <a:t>Figma</a:t>
            </a:r>
            <a:r>
              <a:rPr kumimoji="0" lang="ko-KR" altLang="en-US" dirty="0"/>
              <a:t>에서 지원하는 프로토 타입기능을 이용하여 실행해볼 수 있습니다</a:t>
            </a:r>
            <a:r>
              <a:rPr kumimoji="0" lang="en-US" altLang="ko-KR" dirty="0"/>
              <a:t>. </a:t>
            </a:r>
            <a:r>
              <a:rPr kumimoji="0" lang="ko-KR" altLang="en-US" dirty="0"/>
              <a:t>링크 들어가셔서 우측상단에 재생 버튼을 누르시면 됩니다</a:t>
            </a:r>
            <a:r>
              <a:rPr kumimoji="0" lang="en-US" altLang="ko-KR" dirty="0"/>
              <a:t>.)</a:t>
            </a:r>
            <a:endParaRPr lang="ko-KR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F952E-D710-43E1-8567-D717CA6FB7C8}"/>
              </a:ext>
            </a:extLst>
          </p:cNvPr>
          <p:cNvSpPr txBox="1"/>
          <p:nvPr/>
        </p:nvSpPr>
        <p:spPr>
          <a:xfrm>
            <a:off x="8987246" y="6345845"/>
            <a:ext cx="320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TMI : </a:t>
            </a:r>
            <a:r>
              <a:rPr lang="ko-KR" altLang="en-US" sz="1000" dirty="0" err="1"/>
              <a:t>가로수치는</a:t>
            </a:r>
            <a:r>
              <a:rPr lang="ko-KR" altLang="en-US" sz="1000" dirty="0"/>
              <a:t> 설계과정에서 </a:t>
            </a:r>
            <a:r>
              <a:rPr lang="ko-KR" altLang="en-US" sz="1000" dirty="0" err="1"/>
              <a:t>반응형으로</a:t>
            </a:r>
            <a:r>
              <a:rPr lang="ko-KR" altLang="en-US" sz="1000" dirty="0"/>
              <a:t> 할 계획이어서 큰 가로수치를 제외하고는 적지 않았습니다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BE3763FB-4392-4CE6-A32A-5CD50572D3FE}"/>
              </a:ext>
            </a:extLst>
          </p:cNvPr>
          <p:cNvSpPr txBox="1"/>
          <p:nvPr/>
        </p:nvSpPr>
        <p:spPr>
          <a:xfrm>
            <a:off x="159654" y="216505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105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</a:t>
            </a:r>
            <a:r>
              <a:rPr lang="ko-KR" altLang="en-US" dirty="0"/>
              <a:t>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1225E-C4F9-4C87-98D9-DF4DF20F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8" y="845113"/>
            <a:ext cx="10737264" cy="5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Page1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EB77D-1C65-43C0-9F4E-D6FA20D3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9" y="845113"/>
            <a:ext cx="10914722" cy="5773792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0CB452D4-F02A-44C5-BFA0-4430B7E42171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0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82177-F310-4602-94CD-48DBC0F3EC34}"/>
              </a:ext>
            </a:extLst>
          </p:cNvPr>
          <p:cNvSpPr txBox="1"/>
          <p:nvPr/>
        </p:nvSpPr>
        <p:spPr>
          <a:xfrm>
            <a:off x="10489323" y="372023"/>
            <a:ext cx="166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Page2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E21A09-127D-4899-AACB-F5334050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7" y="992694"/>
            <a:ext cx="10484426" cy="5512343"/>
          </a:xfrm>
          <a:prstGeom prst="rect">
            <a:avLst/>
          </a:prstGeom>
        </p:spPr>
      </p:pic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FEDF1EF6-D214-466E-973C-1208319EDF7F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990DF-C3F4-46D5-966F-87688EA5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11" y="772900"/>
            <a:ext cx="10284177" cy="5937688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5E0B767D-C1A7-4082-9015-EF0432237EED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D576A-F7CF-46AC-8504-B1A26463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3" y="783469"/>
            <a:ext cx="10154353" cy="5885857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36836469-22F8-4C65-AD22-D1129541C42C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5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1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D6E050-EBBB-4923-86A9-6BC9D954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56" y="725398"/>
            <a:ext cx="10250088" cy="5933820"/>
          </a:xfrm>
          <a:prstGeom prst="rect">
            <a:avLst/>
          </a:prstGeom>
        </p:spPr>
      </p:pic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9B3B8E67-8B16-4991-9E5F-15CE50940390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7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43298" y="1176628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</a:rPr>
              <a:t>주제 선정 이유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336769" y="287941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기술 스택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43297" y="3851507"/>
            <a:ext cx="2852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>
                <a:solidFill>
                  <a:schemeClr val="bg1"/>
                </a:solidFill>
              </a:rPr>
              <a:t>스토리 보드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DC9960-6E4F-4F16-BF5B-0B44A55AD70F}"/>
              </a:ext>
            </a:extLst>
          </p:cNvPr>
          <p:cNvGrpSpPr/>
          <p:nvPr/>
        </p:nvGrpSpPr>
        <p:grpSpPr>
          <a:xfrm>
            <a:off x="572692" y="929566"/>
            <a:ext cx="737369" cy="723931"/>
            <a:chOff x="572692" y="1183566"/>
            <a:chExt cx="737369" cy="723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F9463-4505-451F-8BF5-877E3F648D14}"/>
                </a:ext>
              </a:extLst>
            </p:cNvPr>
            <p:cNvSpPr txBox="1"/>
            <p:nvPr/>
          </p:nvSpPr>
          <p:spPr>
            <a:xfrm flipH="1">
              <a:off x="572692" y="1183566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01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ACB1BF2-EB4E-4F36-8540-C3A1A7F0AD1E}"/>
                </a:ext>
              </a:extLst>
            </p:cNvPr>
            <p:cNvSpPr/>
            <p:nvPr/>
          </p:nvSpPr>
          <p:spPr>
            <a:xfrm>
              <a:off x="764078" y="161117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E55B6-1885-4FA6-86F8-A501A07513F3}"/>
              </a:ext>
            </a:extLst>
          </p:cNvPr>
          <p:cNvGrpSpPr/>
          <p:nvPr/>
        </p:nvGrpSpPr>
        <p:grpSpPr>
          <a:xfrm>
            <a:off x="566164" y="2654923"/>
            <a:ext cx="737369" cy="748832"/>
            <a:chOff x="566164" y="2216157"/>
            <a:chExt cx="737369" cy="748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DB5A7E-51DA-45F0-A929-5431E5D5A880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03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0" name="正方形/長方形 1">
              <a:extLst>
                <a:ext uri="{FF2B5EF4-FFF2-40B4-BE49-F238E27FC236}">
                  <a16:creationId xmlns:a16="http://schemas.microsoft.com/office/drawing/2014/main" id="{9D4C5111-349B-4C66-9360-465CACA0780D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41B6CA-D801-4547-8545-D736DED7BFD2}"/>
              </a:ext>
            </a:extLst>
          </p:cNvPr>
          <p:cNvGrpSpPr/>
          <p:nvPr/>
        </p:nvGrpSpPr>
        <p:grpSpPr>
          <a:xfrm>
            <a:off x="572692" y="3576485"/>
            <a:ext cx="737369" cy="773733"/>
            <a:chOff x="572692" y="3333694"/>
            <a:chExt cx="737369" cy="7737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BC6803-C36E-419F-B459-0FEDB76C58AE}"/>
                </a:ext>
              </a:extLst>
            </p:cNvPr>
            <p:cNvSpPr txBox="1"/>
            <p:nvPr/>
          </p:nvSpPr>
          <p:spPr>
            <a:xfrm flipH="1">
              <a:off x="572692" y="3333694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04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1" name="正方形/長方形 1">
              <a:extLst>
                <a:ext uri="{FF2B5EF4-FFF2-40B4-BE49-F238E27FC236}">
                  <a16:creationId xmlns:a16="http://schemas.microsoft.com/office/drawing/2014/main" id="{60B14E28-E606-4F67-BC37-14433FFBA3C5}"/>
                </a:ext>
              </a:extLst>
            </p:cNvPr>
            <p:cNvSpPr/>
            <p:nvPr/>
          </p:nvSpPr>
          <p:spPr>
            <a:xfrm>
              <a:off x="764078" y="3811101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2">
            <a:extLst>
              <a:ext uri="{FF2B5EF4-FFF2-40B4-BE49-F238E27FC236}">
                <a16:creationId xmlns:a16="http://schemas.microsoft.com/office/drawing/2014/main" id="{D4F2FA1D-333E-479B-B7A6-0F803A15FC39}"/>
              </a:ext>
            </a:extLst>
          </p:cNvPr>
          <p:cNvSpPr txBox="1"/>
          <p:nvPr/>
        </p:nvSpPr>
        <p:spPr>
          <a:xfrm>
            <a:off x="1343297" y="477853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>
                <a:solidFill>
                  <a:schemeClr val="bg1"/>
                </a:solidFill>
              </a:rPr>
              <a:t>실제 구현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21293E-7DA2-4F37-BC7B-64DCE7F4B513}"/>
              </a:ext>
            </a:extLst>
          </p:cNvPr>
          <p:cNvGrpSpPr/>
          <p:nvPr/>
        </p:nvGrpSpPr>
        <p:grpSpPr>
          <a:xfrm>
            <a:off x="572692" y="4503510"/>
            <a:ext cx="737369" cy="773733"/>
            <a:chOff x="572692" y="5143077"/>
            <a:chExt cx="737369" cy="773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C54C11-2689-4D5A-AED0-FD347F263623}"/>
                </a:ext>
              </a:extLst>
            </p:cNvPr>
            <p:cNvSpPr txBox="1"/>
            <p:nvPr/>
          </p:nvSpPr>
          <p:spPr>
            <a:xfrm flipH="1">
              <a:off x="572692" y="514307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05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2" name="正方形/長方形 1">
              <a:extLst>
                <a:ext uri="{FF2B5EF4-FFF2-40B4-BE49-F238E27FC236}">
                  <a16:creationId xmlns:a16="http://schemas.microsoft.com/office/drawing/2014/main" id="{EE73CEE7-EE78-4AC7-B6DE-CBCF450F8A97}"/>
                </a:ext>
              </a:extLst>
            </p:cNvPr>
            <p:cNvSpPr/>
            <p:nvPr/>
          </p:nvSpPr>
          <p:spPr>
            <a:xfrm>
              <a:off x="764078" y="5620484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205C5B95-9B11-4A44-927B-D8155A657BAD}"/>
              </a:ext>
            </a:extLst>
          </p:cNvPr>
          <p:cNvSpPr txBox="1"/>
          <p:nvPr/>
        </p:nvSpPr>
        <p:spPr>
          <a:xfrm>
            <a:off x="1343297" y="5705557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개선하고 싶은 점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76AF89-7B0E-4D88-A6F5-C8DD52A161DA}"/>
              </a:ext>
            </a:extLst>
          </p:cNvPr>
          <p:cNvGrpSpPr/>
          <p:nvPr/>
        </p:nvGrpSpPr>
        <p:grpSpPr>
          <a:xfrm>
            <a:off x="572692" y="5430535"/>
            <a:ext cx="737369" cy="773733"/>
            <a:chOff x="572692" y="5936647"/>
            <a:chExt cx="737369" cy="77373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818EFD-27F8-42D3-B090-7AD1026BBF75}"/>
                </a:ext>
              </a:extLst>
            </p:cNvPr>
            <p:cNvSpPr txBox="1"/>
            <p:nvPr/>
          </p:nvSpPr>
          <p:spPr>
            <a:xfrm flipH="1">
              <a:off x="572692" y="593664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06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正方形/長方形 1">
              <a:extLst>
                <a:ext uri="{FF2B5EF4-FFF2-40B4-BE49-F238E27FC236}">
                  <a16:creationId xmlns:a16="http://schemas.microsoft.com/office/drawing/2014/main" id="{6FBE2990-5DE5-4DB7-A409-8F244570C676}"/>
                </a:ext>
              </a:extLst>
            </p:cNvPr>
            <p:cNvSpPr/>
            <p:nvPr/>
          </p:nvSpPr>
          <p:spPr>
            <a:xfrm>
              <a:off x="764078" y="6414054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CDA74017-8514-49C8-BA46-DDCE52F8C3BB}"/>
              </a:ext>
            </a:extLst>
          </p:cNvPr>
          <p:cNvSpPr txBox="1"/>
          <p:nvPr/>
        </p:nvSpPr>
        <p:spPr>
          <a:xfrm>
            <a:off x="1345664" y="2014364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>
                <a:solidFill>
                  <a:schemeClr val="bg1"/>
                </a:solidFill>
              </a:rPr>
              <a:t>조원 각각의 역할과 스케줄 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E23FBF-DB5F-465E-95EB-4DF51EE396CB}"/>
              </a:ext>
            </a:extLst>
          </p:cNvPr>
          <p:cNvGrpSpPr/>
          <p:nvPr/>
        </p:nvGrpSpPr>
        <p:grpSpPr>
          <a:xfrm>
            <a:off x="566164" y="1789873"/>
            <a:ext cx="737369" cy="748832"/>
            <a:chOff x="566164" y="2216157"/>
            <a:chExt cx="737369" cy="7488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BD4556-6732-4392-B25C-AED7FA001561}"/>
                </a:ext>
              </a:extLst>
            </p:cNvPr>
            <p:cNvSpPr txBox="1"/>
            <p:nvPr/>
          </p:nvSpPr>
          <p:spPr>
            <a:xfrm flipH="1">
              <a:off x="566164" y="2216157"/>
              <a:ext cx="737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300" dirty="0">
                  <a:solidFill>
                    <a:schemeClr val="bg1"/>
                  </a:solidFill>
                </a:rPr>
                <a:t>02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33" name="正方形/長方形 1">
              <a:extLst>
                <a:ext uri="{FF2B5EF4-FFF2-40B4-BE49-F238E27FC236}">
                  <a16:creationId xmlns:a16="http://schemas.microsoft.com/office/drawing/2014/main" id="{4A84246F-84ED-4DF2-A7E8-BA0C2C2520DC}"/>
                </a:ext>
              </a:extLst>
            </p:cNvPr>
            <p:cNvSpPr/>
            <p:nvPr/>
          </p:nvSpPr>
          <p:spPr>
            <a:xfrm>
              <a:off x="757550" y="2668663"/>
              <a:ext cx="296326" cy="296326"/>
            </a:xfrm>
            <a:prstGeom prst="rect">
              <a:avLst/>
            </a:prstGeom>
            <a:solidFill>
              <a:schemeClr val="bg1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3">
        <p159:morph option="byObject"/>
      </p:transition>
    </mc:Choice>
    <mc:Fallback xmlns="">
      <p:transition spd="slow" advTm="42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553730" y="198782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브라우저에 표현하고자 하는 양식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779EB-59B8-4F15-A473-F1B23B82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4" y="845113"/>
            <a:ext cx="10088071" cy="5774039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D850F19-DFAC-410D-B8CC-993BA7DBC19B}"/>
              </a:ext>
            </a:extLst>
          </p:cNvPr>
          <p:cNvSpPr txBox="1"/>
          <p:nvPr/>
        </p:nvSpPr>
        <p:spPr>
          <a:xfrm>
            <a:off x="132523" y="19878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4-2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2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4144191" y="2921168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#</a:t>
            </a:r>
            <a:r>
              <a:rPr lang="ko-KR" altLang="en-US" sz="6000" dirty="0">
                <a:solidFill>
                  <a:schemeClr val="bg1"/>
                </a:solidFill>
              </a:rPr>
              <a:t>실제 구현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4025900" y="2921168"/>
            <a:ext cx="4178300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75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977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내부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DTD, Entity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파일목록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6DDBE-0E94-4171-8AAF-F22FACBA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2" y="1126672"/>
            <a:ext cx="7395016" cy="5385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D9C607-F684-42A1-BBA9-FC2ABFF4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368" y="1126672"/>
            <a:ext cx="3430537" cy="5385144"/>
          </a:xfrm>
          <a:prstGeom prst="rect">
            <a:avLst/>
          </a:prstGeom>
        </p:spPr>
      </p:pic>
      <p:sp>
        <p:nvSpPr>
          <p:cNvPr id="13" name="テキスト ボックス 4">
            <a:extLst>
              <a:ext uri="{FF2B5EF4-FFF2-40B4-BE49-F238E27FC236}">
                <a16:creationId xmlns:a16="http://schemas.microsoft.com/office/drawing/2014/main" id="{7A82A332-6B18-4D44-AF24-1A0F83028D39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2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스키마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6D3A5A-1DE6-4CD8-9F2F-77F72067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3" y="1248695"/>
            <a:ext cx="6123134" cy="4713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DDFF9B-6741-480A-8556-832AADCBC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42"/>
          <a:stretch/>
        </p:blipFill>
        <p:spPr>
          <a:xfrm>
            <a:off x="6255657" y="1248695"/>
            <a:ext cx="5803820" cy="4182059"/>
          </a:xfrm>
          <a:prstGeom prst="rect">
            <a:avLst/>
          </a:prstGeom>
        </p:spPr>
      </p:pic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A23C2154-9EB6-41BB-B1EE-92EB1A597243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9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스키마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335135-70CF-4842-A1B5-5F4712C6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5" y="816488"/>
            <a:ext cx="6689191" cy="5351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33A04-84A1-4999-A4AA-C8A3486C3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90"/>
          <a:stretch/>
        </p:blipFill>
        <p:spPr>
          <a:xfrm>
            <a:off x="6966857" y="2336573"/>
            <a:ext cx="4818744" cy="3534608"/>
          </a:xfrm>
          <a:prstGeom prst="rect">
            <a:avLst/>
          </a:prstGeom>
        </p:spPr>
      </p:pic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6C28A53E-6A0D-41CB-B40E-1D302D89A3F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8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(XML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0A2B2C-80C9-46BB-BBD5-C82EE8E0D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77"/>
          <a:stretch/>
        </p:blipFill>
        <p:spPr>
          <a:xfrm>
            <a:off x="277666" y="799224"/>
            <a:ext cx="5485476" cy="5804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AE476-9000-4DC4-8CC6-607949E5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38"/>
          <a:stretch/>
        </p:blipFill>
        <p:spPr>
          <a:xfrm>
            <a:off x="5917060" y="1223319"/>
            <a:ext cx="5679856" cy="5191850"/>
          </a:xfrm>
          <a:prstGeom prst="rect">
            <a:avLst/>
          </a:prstGeom>
        </p:spPr>
      </p:pic>
      <p:sp>
        <p:nvSpPr>
          <p:cNvPr id="10" name="テキスト ボックス 4">
            <a:extLst>
              <a:ext uri="{FF2B5EF4-FFF2-40B4-BE49-F238E27FC236}">
                <a16:creationId xmlns:a16="http://schemas.microsoft.com/office/drawing/2014/main" id="{38BE64E4-F68B-4E16-99E2-19C1D7C49C31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4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08DEC-BA5D-4F67-890C-7C106106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9" y="914645"/>
            <a:ext cx="7497219" cy="5836713"/>
          </a:xfrm>
          <a:prstGeom prst="rect">
            <a:avLst/>
          </a:prstGeom>
        </p:spPr>
      </p:pic>
      <p:sp>
        <p:nvSpPr>
          <p:cNvPr id="10" name="テキスト ボックス 4">
            <a:extLst>
              <a:ext uri="{FF2B5EF4-FFF2-40B4-BE49-F238E27FC236}">
                <a16:creationId xmlns:a16="http://schemas.microsoft.com/office/drawing/2014/main" id="{39644562-23DD-40AA-8CD0-E0F99ED916C1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9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0C8C20-4AAB-42B0-8E32-DFB513F0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5" y="914645"/>
            <a:ext cx="10278909" cy="5601482"/>
          </a:xfrm>
          <a:prstGeom prst="rect">
            <a:avLst/>
          </a:prstGeom>
        </p:spPr>
      </p:pic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4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AC2549-3D31-6D4A-9257-7DE74098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377950"/>
            <a:ext cx="9410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540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(XSL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일부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A9D5A5CB-BE5B-4C70-B684-D1011D47ACDC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F37CDEA-0281-1241-80E1-918DCE390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739900"/>
            <a:ext cx="10960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F0A46-A785-3743-9FBD-10BC59C288F4}"/>
              </a:ext>
            </a:extLst>
          </p:cNvPr>
          <p:cNvSpPr txBox="1"/>
          <p:nvPr/>
        </p:nvSpPr>
        <p:spPr>
          <a:xfrm>
            <a:off x="133420" y="2542841"/>
            <a:ext cx="119251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13800" dirty="0" err="1">
                <a:latin typeface="+mj-lt"/>
              </a:rPr>
              <a:t>rb.gy</a:t>
            </a:r>
            <a:r>
              <a:rPr lang="en-US" altLang="ko-Kore-KR" sz="13800" dirty="0">
                <a:latin typeface="+mj-lt"/>
              </a:rPr>
              <a:t>/wcmmv2</a:t>
            </a:r>
            <a:endParaRPr kumimoji="1" lang="ko-Kore-KR" altLang="en-US" sz="1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73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D9A13F-A0C8-433C-95EE-FA146855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46" y="816488"/>
            <a:ext cx="7133884" cy="57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12983C63-B2FE-41E6-9633-9BDB9A3B1524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B0089-9071-409E-A09A-ABC5F151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82" y="845113"/>
            <a:ext cx="9062248" cy="58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70157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구현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4">
            <a:extLst>
              <a:ext uri="{FF2B5EF4-FFF2-40B4-BE49-F238E27FC236}">
                <a16:creationId xmlns:a16="http://schemas.microsoft.com/office/drawing/2014/main" id="{25AD928F-688E-473F-B676-2CD72DFF8B1E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BF717-868D-4366-92D6-7D3FBD10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4" y="979336"/>
            <a:ext cx="11200529" cy="545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8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2883430" y="2921168"/>
            <a:ext cx="6425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#</a:t>
            </a:r>
            <a:r>
              <a:rPr lang="ko-KR" altLang="en-US" sz="6000" dirty="0">
                <a:solidFill>
                  <a:schemeClr val="bg1"/>
                </a:solidFill>
              </a:rPr>
              <a:t>개선하고 싶은 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2743200" y="2921168"/>
            <a:ext cx="656536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74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75FE7FE-DFD1-47DB-A7F5-774D2D12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77340"/>
            <a:ext cx="12192000" cy="426881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00495" y="170157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개선하고 싶은 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AB0F1E5F-C70D-4252-A8D9-CE21729AA7C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7B83C21-E216-496B-A2E7-0C1895F03BC2}"/>
              </a:ext>
            </a:extLst>
          </p:cNvPr>
          <p:cNvSpPr/>
          <p:nvPr/>
        </p:nvSpPr>
        <p:spPr>
          <a:xfrm>
            <a:off x="5207392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EB0CE5-993F-4C3D-AB44-969FBF4295F0}"/>
              </a:ext>
            </a:extLst>
          </p:cNvPr>
          <p:cNvSpPr/>
          <p:nvPr/>
        </p:nvSpPr>
        <p:spPr>
          <a:xfrm>
            <a:off x="5584875" y="4779685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8678C30-ECF6-4C6C-904C-515BA31D1CE1}"/>
              </a:ext>
            </a:extLst>
          </p:cNvPr>
          <p:cNvSpPr/>
          <p:nvPr/>
        </p:nvSpPr>
        <p:spPr>
          <a:xfrm>
            <a:off x="5962358" y="4777831"/>
            <a:ext cx="267283" cy="267673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214DF4-87C6-4019-9777-041B2A1890AD}"/>
              </a:ext>
            </a:extLst>
          </p:cNvPr>
          <p:cNvSpPr/>
          <p:nvPr/>
        </p:nvSpPr>
        <p:spPr>
          <a:xfrm>
            <a:off x="6339841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7090CC-11B9-4BD9-AAAB-A0C146ADE910}"/>
              </a:ext>
            </a:extLst>
          </p:cNvPr>
          <p:cNvSpPr/>
          <p:nvPr/>
        </p:nvSpPr>
        <p:spPr>
          <a:xfrm>
            <a:off x="6717324" y="4777830"/>
            <a:ext cx="267283" cy="26767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C1B0E-9245-4500-BE44-068A0B359487}"/>
              </a:ext>
            </a:extLst>
          </p:cNvPr>
          <p:cNvSpPr txBox="1"/>
          <p:nvPr/>
        </p:nvSpPr>
        <p:spPr>
          <a:xfrm>
            <a:off x="-1" y="3056887"/>
            <a:ext cx="12192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000" dirty="0"/>
              <a:t>&lt;&gt;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8738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67819B-5E6C-4C94-B64C-C707567FF934}"/>
              </a:ext>
            </a:extLst>
          </p:cNvPr>
          <p:cNvSpPr/>
          <p:nvPr/>
        </p:nvSpPr>
        <p:spPr>
          <a:xfrm>
            <a:off x="1061357" y="1226456"/>
            <a:ext cx="10069286" cy="4611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0" dirty="0"/>
              <a:t>Q n A</a:t>
            </a:r>
            <a:endParaRPr kumimoji="1"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38995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621280" y="2910508"/>
            <a:ext cx="6949440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2842032" y="3044278"/>
            <a:ext cx="6393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주제와 주제 선정 이유</a:t>
            </a:r>
            <a:r>
              <a:rPr lang="en-US" altLang="ko-KR" sz="4400" b="1" dirty="0">
                <a:solidFill>
                  <a:schemeClr val="bg1"/>
                </a:solidFill>
              </a:rPr>
              <a:t>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AEF655CC-FF2C-4BAC-9E2B-5F5D97D10076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5645510" y="2093545"/>
            <a:ext cx="583238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-300" dirty="0">
                <a:solidFill>
                  <a:schemeClr val="bg1"/>
                </a:solidFill>
              </a:rPr>
              <a:t>주 제  </a:t>
            </a:r>
            <a:r>
              <a:rPr lang="en-US" altLang="ko-KR" sz="2500" b="1" spc="-300" dirty="0">
                <a:solidFill>
                  <a:schemeClr val="bg1"/>
                </a:solidFill>
              </a:rPr>
              <a:t>:  </a:t>
            </a:r>
            <a:r>
              <a:rPr lang="ko-KR" altLang="en-US" sz="2500" b="1" spc="-300" dirty="0">
                <a:solidFill>
                  <a:schemeClr val="bg1"/>
                </a:solidFill>
              </a:rPr>
              <a:t>유럽 추천 여행지</a:t>
            </a:r>
            <a:endParaRPr lang="en-US" altLang="ko-KR" sz="2500" b="1" spc="-300" dirty="0">
              <a:solidFill>
                <a:schemeClr val="bg1"/>
              </a:solidFill>
            </a:endParaRPr>
          </a:p>
          <a:p>
            <a:endParaRPr lang="en-US" altLang="ko-KR" sz="2500" b="1" spc="-300" dirty="0">
              <a:solidFill>
                <a:schemeClr val="bg1"/>
              </a:solidFill>
            </a:endParaRPr>
          </a:p>
          <a:p>
            <a:endParaRPr lang="en-US" altLang="ko-KR" sz="2500" b="1" spc="-300" dirty="0">
              <a:solidFill>
                <a:schemeClr val="bg1"/>
              </a:solidFill>
            </a:endParaRPr>
          </a:p>
          <a:p>
            <a:r>
              <a:rPr lang="ko-KR" altLang="en-US" sz="2500" b="1" spc="-300" dirty="0">
                <a:solidFill>
                  <a:schemeClr val="bg1"/>
                </a:solidFill>
              </a:rPr>
              <a:t>선정 이유  </a:t>
            </a:r>
            <a:r>
              <a:rPr lang="en-US" altLang="ko-KR" sz="2500" b="1" spc="-300" dirty="0">
                <a:solidFill>
                  <a:schemeClr val="bg1"/>
                </a:solidFill>
              </a:rPr>
              <a:t>:  </a:t>
            </a:r>
            <a:r>
              <a:rPr lang="ko-KR" altLang="en-US" sz="2500" b="1" spc="-300" dirty="0">
                <a:solidFill>
                  <a:schemeClr val="bg1"/>
                </a:solidFill>
              </a:rPr>
              <a:t> 단계적 일상회복으로 인한 여행이 활성화됨에 따라 유럽 추천 여행지를 소개해주는 웹페이지의 수요를 충족하고자 만들게 되었다</a:t>
            </a:r>
            <a:r>
              <a:rPr lang="en-US" altLang="ko-KR" sz="2500" b="1" spc="-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1C1154DD-0AC0-4C5A-9AB5-808E26BA94B3}"/>
              </a:ext>
            </a:extLst>
          </p:cNvPr>
          <p:cNvSpPr txBox="1"/>
          <p:nvPr/>
        </p:nvSpPr>
        <p:spPr>
          <a:xfrm>
            <a:off x="6445252" y="739591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</a:rPr>
              <a:t>주제와 주제 선정 이유</a:t>
            </a:r>
            <a:r>
              <a:rPr kumimoji="1" lang="en-US" altLang="ko-KR" sz="3600" b="1" spc="300" dirty="0">
                <a:solidFill>
                  <a:schemeClr val="bg1"/>
                </a:solidFill>
              </a:rPr>
              <a:t>?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9" name="正方形/長方形 1">
            <a:extLst>
              <a:ext uri="{FF2B5EF4-FFF2-40B4-BE49-F238E27FC236}">
                <a16:creationId xmlns:a16="http://schemas.microsoft.com/office/drawing/2014/main" id="{5A586628-DA3C-4EC9-A83D-EECCD2245A0A}"/>
              </a:ext>
            </a:extLst>
          </p:cNvPr>
          <p:cNvSpPr/>
          <p:nvPr/>
        </p:nvSpPr>
        <p:spPr>
          <a:xfrm>
            <a:off x="5866032" y="92013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9DB59-DB81-414A-AA3D-E8EB8FE23DF0}"/>
              </a:ext>
            </a:extLst>
          </p:cNvPr>
          <p:cNvSpPr txBox="1"/>
          <p:nvPr/>
        </p:nvSpPr>
        <p:spPr>
          <a:xfrm flipH="1">
            <a:off x="5645510" y="44533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4">
            <a:extLst>
              <a:ext uri="{FF2B5EF4-FFF2-40B4-BE49-F238E27FC236}">
                <a16:creationId xmlns:a16="http://schemas.microsoft.com/office/drawing/2014/main" id="{CC5C917E-37C2-4FD3-B4D4-646F9BFD6398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6">
        <p159:morph option="byObject"/>
      </p:transition>
    </mc:Choice>
    <mc:Fallback xmlns="">
      <p:transition spd="slow" advTm="19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2428970" y="3044278"/>
            <a:ext cx="7334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4">
                    <a:lumMod val="50000"/>
                  </a:schemeClr>
                </a:solidFill>
              </a:rPr>
              <a:t># </a:t>
            </a:r>
            <a:r>
              <a:rPr lang="ko-KR" altLang="en-US" sz="4400" dirty="0">
                <a:solidFill>
                  <a:schemeClr val="accent4">
                    <a:lumMod val="50000"/>
                  </a:schemeClr>
                </a:solidFill>
              </a:rPr>
              <a:t>조원 각각의 역할과 스케줄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E03DC0-2566-419D-9112-58C1F2468781}"/>
              </a:ext>
            </a:extLst>
          </p:cNvPr>
          <p:cNvSpPr/>
          <p:nvPr/>
        </p:nvSpPr>
        <p:spPr>
          <a:xfrm>
            <a:off x="2428970" y="3044279"/>
            <a:ext cx="7334059" cy="769441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2C6E7158-2BFE-420C-8B96-0C2441442C6F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822000"/>
            <a:ext cx="1219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33540" y="170157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 각각의 역할과 스케줄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E60476-6E29-4C40-A235-664FB1E1F150}"/>
              </a:ext>
            </a:extLst>
          </p:cNvPr>
          <p:cNvGraphicFramePr>
            <a:graphicFrameLocks noGrp="1"/>
          </p:cNvGraphicFramePr>
          <p:nvPr/>
        </p:nvGraphicFramePr>
        <p:xfrm>
          <a:off x="263906" y="1365519"/>
          <a:ext cx="11664187" cy="49074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88128">
                  <a:extLst>
                    <a:ext uri="{9D8B030D-6E8A-4147-A177-3AD203B41FA5}">
                      <a16:colId xmlns:a16="http://schemas.microsoft.com/office/drawing/2014/main" val="412226328"/>
                    </a:ext>
                  </a:extLst>
                </a:gridCol>
                <a:gridCol w="2472879">
                  <a:extLst>
                    <a:ext uri="{9D8B030D-6E8A-4147-A177-3AD203B41FA5}">
                      <a16:colId xmlns:a16="http://schemas.microsoft.com/office/drawing/2014/main" val="3586517055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2863891929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4200951987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3478709549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3116019454"/>
                    </a:ext>
                  </a:extLst>
                </a:gridCol>
                <a:gridCol w="1600636">
                  <a:extLst>
                    <a:ext uri="{9D8B030D-6E8A-4147-A177-3AD203B41FA5}">
                      <a16:colId xmlns:a16="http://schemas.microsoft.com/office/drawing/2014/main" val="2966401879"/>
                    </a:ext>
                  </a:extLst>
                </a:gridCol>
              </a:tblGrid>
              <a:tr h="4078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11.04 ~ 11.10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11.11 ~ 11.17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11.18 ~ 11.24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11.25 ~ 11. 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11.30 ~ 12.1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863995"/>
                  </a:ext>
                </a:extLst>
              </a:tr>
              <a:tr h="49996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조장</a:t>
                      </a:r>
                      <a:r>
                        <a:rPr lang="en-US" altLang="ko-KR" b="1" dirty="0"/>
                        <a:t>)</a:t>
                      </a:r>
                      <a:br>
                        <a:rPr lang="en-US" altLang="ko-KR" b="1" dirty="0"/>
                      </a:br>
                      <a:r>
                        <a:rPr lang="ko-KR" altLang="en-US" b="1" dirty="0" err="1"/>
                        <a:t>송희재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자료 수집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322342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XML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822406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XSL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25360"/>
                  </a:ext>
                </a:extLst>
              </a:tr>
              <a:tr h="4999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조원</a:t>
                      </a:r>
                      <a:r>
                        <a:rPr lang="en-US" altLang="ko-KR" b="1" dirty="0"/>
                        <a:t>)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이정범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Entity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703110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Schema</a:t>
                      </a:r>
                      <a:r>
                        <a:rPr lang="ko-KR" altLang="en-US" sz="1400" b="1" dirty="0"/>
                        <a:t>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37639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와이어프레임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611537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XML </a:t>
                      </a:r>
                      <a:r>
                        <a:rPr lang="ko-KR" altLang="en-US" sz="1400" b="1" dirty="0"/>
                        <a:t>데이터 트리구조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62413"/>
                  </a:ext>
                </a:extLst>
              </a:tr>
              <a:tr h="4999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스토리보드 작성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31566"/>
                  </a:ext>
                </a:extLst>
              </a:tr>
              <a:tr h="49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공통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디자인 수정 및 오류 해결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408433"/>
                  </a:ext>
                </a:extLst>
              </a:tr>
            </a:tbl>
          </a:graphicData>
        </a:graphic>
      </p:graphicFrame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AB0F1E5F-C70D-4252-A8D9-CE21729AA7CA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0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454434" y="2910508"/>
            <a:ext cx="3283132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75186" y="3044278"/>
            <a:ext cx="2912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기술 스택</a:t>
            </a:r>
          </a:p>
        </p:txBody>
      </p:sp>
      <p:sp>
        <p:nvSpPr>
          <p:cNvPr id="4" name="テキスト ボックス 4">
            <a:extLst>
              <a:ext uri="{FF2B5EF4-FFF2-40B4-BE49-F238E27FC236}">
                <a16:creationId xmlns:a16="http://schemas.microsoft.com/office/drawing/2014/main" id="{9D802320-E24E-4D1D-8A77-7DD6116AB869}"/>
              </a:ext>
            </a:extLst>
          </p:cNvPr>
          <p:cNvSpPr txBox="1"/>
          <p:nvPr/>
        </p:nvSpPr>
        <p:spPr>
          <a:xfrm>
            <a:off x="159654" y="216505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2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기술 스택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ABA6F6-4C99-49FA-B875-A3AA22B06449}"/>
              </a:ext>
            </a:extLst>
          </p:cNvPr>
          <p:cNvSpPr/>
          <p:nvPr/>
        </p:nvSpPr>
        <p:spPr>
          <a:xfrm>
            <a:off x="1274182" y="3429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93976F-67D0-42DF-A099-ADA38EF2EA62}"/>
              </a:ext>
            </a:extLst>
          </p:cNvPr>
          <p:cNvSpPr/>
          <p:nvPr/>
        </p:nvSpPr>
        <p:spPr>
          <a:xfrm>
            <a:off x="7677818" y="3429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E45519-9F10-4579-AF2B-B160FCA6C423}"/>
              </a:ext>
            </a:extLst>
          </p:cNvPr>
          <p:cNvSpPr/>
          <p:nvPr/>
        </p:nvSpPr>
        <p:spPr>
          <a:xfrm>
            <a:off x="4476000" y="49174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데이터 전달 방법 XML 구조 및 사용 – Developer">
            <a:extLst>
              <a:ext uri="{FF2B5EF4-FFF2-40B4-BE49-F238E27FC236}">
                <a16:creationId xmlns:a16="http://schemas.microsoft.com/office/drawing/2014/main" id="{738FA705-5571-4A18-8E1D-C617268A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81" y="589057"/>
            <a:ext cx="3374067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Flex(Flexible Box) 완벽 가이드 | HEROPY">
            <a:extLst>
              <a:ext uri="{FF2B5EF4-FFF2-40B4-BE49-F238E27FC236}">
                <a16:creationId xmlns:a16="http://schemas.microsoft.com/office/drawing/2014/main" id="{7B65E0AE-A796-4567-A155-EBD26911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135" y="3348901"/>
            <a:ext cx="6620634" cy="3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B73ED7A-FA30-443B-B749-26907F0A0B5F}"/>
              </a:ext>
            </a:extLst>
          </p:cNvPr>
          <p:cNvSpPr/>
          <p:nvPr/>
        </p:nvSpPr>
        <p:spPr>
          <a:xfrm>
            <a:off x="7843621" y="3594803"/>
            <a:ext cx="2908394" cy="29083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8" descr="Github 로고 - 무료 소셜 미디어개 아이콘">
            <a:extLst>
              <a:ext uri="{FF2B5EF4-FFF2-40B4-BE49-F238E27FC236}">
                <a16:creationId xmlns:a16="http://schemas.microsoft.com/office/drawing/2014/main" id="{BA000BF5-0C3B-4F18-AF15-1237BCE3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938" y="3560745"/>
            <a:ext cx="2919077" cy="29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CB763A-6E3F-4A8B-8072-F1A443C1F1E6}"/>
              </a:ext>
            </a:extLst>
          </p:cNvPr>
          <p:cNvSpPr txBox="1"/>
          <p:nvPr/>
        </p:nvSpPr>
        <p:spPr>
          <a:xfrm>
            <a:off x="3753322" y="3617391"/>
            <a:ext cx="468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https://github.com/Europe-Travel-XML/Main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5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9">
        <p159:morph option="byObject"/>
      </p:transition>
    </mc:Choice>
    <mc:Fallback xmlns="">
      <p:transition spd="slow" advTm="199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2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3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4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ppt/theme/themeOverride5.xml><?xml version="1.0" encoding="utf-8"?>
<a:themeOverride xmlns:a="http://schemas.openxmlformats.org/drawingml/2006/main">
  <a:clrScheme name="Coral_2019">
    <a:dk1>
      <a:sysClr val="windowText" lastClr="000000"/>
    </a:dk1>
    <a:lt1>
      <a:sysClr val="window" lastClr="FFFFFF"/>
    </a:lt1>
    <a:dk2>
      <a:srgbClr val="D0CECE"/>
    </a:dk2>
    <a:lt2>
      <a:srgbClr val="FFFFFF"/>
    </a:lt2>
    <a:accent1>
      <a:srgbClr val="F86F6C"/>
    </a:accent1>
    <a:accent2>
      <a:srgbClr val="E9D3C6"/>
    </a:accent2>
    <a:accent3>
      <a:srgbClr val="EAA65F"/>
    </a:accent3>
    <a:accent4>
      <a:srgbClr val="BBAB94"/>
    </a:accent4>
    <a:accent5>
      <a:srgbClr val="BEDAE5"/>
    </a:accent5>
    <a:accent6>
      <a:srgbClr val="688084"/>
    </a:accent6>
    <a:hlink>
      <a:srgbClr val="44546A"/>
    </a:hlink>
    <a:folHlink>
      <a:srgbClr val="44546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496</Words>
  <Application>Microsoft Macintosh PowerPoint</Application>
  <PresentationFormat>와이드스크린</PresentationFormat>
  <Paragraphs>178</Paragraphs>
  <Slides>36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희재 송</cp:lastModifiedBy>
  <cp:revision>156</cp:revision>
  <dcterms:created xsi:type="dcterms:W3CDTF">2018-12-07T00:32:38Z</dcterms:created>
  <dcterms:modified xsi:type="dcterms:W3CDTF">2022-02-13T14:33:40Z</dcterms:modified>
</cp:coreProperties>
</file>